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43857-066B-4E67-A711-CEA70EED33F0}" type="datetimeFigureOut">
              <a:rPr lang="en-US" smtClean="0"/>
              <a:t>9/22/2009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CEBE3E-8B60-4081-BF6D-A626E5514E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3920-CC1E-41A8-9164-7825AC0968E1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D532-210F-46B1-833F-7AF6FE62C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3920-CC1E-41A8-9164-7825AC0968E1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D532-210F-46B1-833F-7AF6FE62C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3920-CC1E-41A8-9164-7825AC0968E1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D532-210F-46B1-833F-7AF6FE62C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3920-CC1E-41A8-9164-7825AC0968E1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D532-210F-46B1-833F-7AF6FE62C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3920-CC1E-41A8-9164-7825AC0968E1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D532-210F-46B1-833F-7AF6FE62C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3920-CC1E-41A8-9164-7825AC0968E1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D532-210F-46B1-833F-7AF6FE62C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3920-CC1E-41A8-9164-7825AC0968E1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D532-210F-46B1-833F-7AF6FE62C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3920-CC1E-41A8-9164-7825AC0968E1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D532-210F-46B1-833F-7AF6FE62C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3920-CC1E-41A8-9164-7825AC0968E1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D532-210F-46B1-833F-7AF6FE62C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3920-CC1E-41A8-9164-7825AC0968E1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D532-210F-46B1-833F-7AF6FE62C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3920-CC1E-41A8-9164-7825AC0968E1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D532-210F-46B1-833F-7AF6FE62C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B3920-CC1E-41A8-9164-7825AC0968E1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3D532-210F-46B1-833F-7AF6FE62C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Chapters 1 &amp; 2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438400" y="3200400"/>
            <a:ext cx="1525998" cy="39395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5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25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24600" y="2438400"/>
            <a:ext cx="1525998" cy="39395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5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25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" y="1371600"/>
            <a:ext cx="1525998" cy="39395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5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25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14800" y="762000"/>
            <a:ext cx="1525998" cy="39395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5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25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8600" y="228600"/>
            <a:ext cx="16017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Section </a:t>
            </a:r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2-3</a:t>
            </a:r>
            <a:endParaRPr lang="en-US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86200" y="1981200"/>
            <a:ext cx="194305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Gather Info</a:t>
            </a:r>
            <a:endParaRPr lang="en-US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2971800"/>
            <a:ext cx="194305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Consider Values</a:t>
            </a:r>
            <a:endParaRPr lang="en-US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91200" y="3962400"/>
            <a:ext cx="2667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Explore Consequences</a:t>
            </a:r>
            <a:endParaRPr lang="en-US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09800" y="4648200"/>
            <a:ext cx="194305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Make a decision</a:t>
            </a:r>
            <a:endParaRPr lang="en-US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05000" y="304800"/>
            <a:ext cx="700384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Decision-Making Model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2800" y="12954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Put the steps in order. . . </a:t>
            </a:r>
            <a:endParaRPr lang="en-US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  <p:bldP spid="10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xplosion 2 8"/>
          <p:cNvSpPr/>
          <p:nvPr/>
        </p:nvSpPr>
        <p:spPr>
          <a:xfrm>
            <a:off x="1676400" y="2209800"/>
            <a:ext cx="3429000" cy="1219200"/>
          </a:xfrm>
          <a:prstGeom prst="irregularSeal2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28600" y="228600"/>
            <a:ext cx="16017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Section </a:t>
            </a:r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2-3</a:t>
            </a:r>
            <a:endParaRPr lang="en-US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762000"/>
            <a:ext cx="8077200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When deciding whether or not to build a dam, which value is being considered for each question???</a:t>
            </a:r>
            <a:endParaRPr lang="en-US" sz="2800" b="1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752600"/>
            <a:ext cx="434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Will the dam provide new leisure activities?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3733800"/>
            <a:ext cx="434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Will building the dam destroy natural resources?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4953000"/>
            <a:ext cx="434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Is it right to build a dam here?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800600" y="2667000"/>
            <a:ext cx="434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How many jobs will building the dam generate?</a:t>
            </a:r>
            <a:endParaRPr lang="en-US" sz="2800" dirty="0"/>
          </a:p>
        </p:txBody>
      </p:sp>
      <p:sp>
        <p:nvSpPr>
          <p:cNvPr id="10" name="Explosion 2 9"/>
          <p:cNvSpPr/>
          <p:nvPr/>
        </p:nvSpPr>
        <p:spPr>
          <a:xfrm>
            <a:off x="5715000" y="3276600"/>
            <a:ext cx="3429000" cy="1219200"/>
          </a:xfrm>
          <a:prstGeom prst="irregularSeal2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xplosion 2 10"/>
          <p:cNvSpPr/>
          <p:nvPr/>
        </p:nvSpPr>
        <p:spPr>
          <a:xfrm>
            <a:off x="1447800" y="4419600"/>
            <a:ext cx="3429000" cy="1219200"/>
          </a:xfrm>
          <a:prstGeom prst="irregularSeal2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xplosion 2 11"/>
          <p:cNvSpPr/>
          <p:nvPr/>
        </p:nvSpPr>
        <p:spPr>
          <a:xfrm>
            <a:off x="5715000" y="5334000"/>
            <a:ext cx="3429000" cy="1219200"/>
          </a:xfrm>
          <a:prstGeom prst="irregularSeal2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0756697">
            <a:off x="2315294" y="2572408"/>
            <a:ext cx="178805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Recreational</a:t>
            </a:r>
            <a:endParaRPr lang="en-US" sz="2400" b="1" cap="none" spc="0" dirty="0">
              <a:ln w="17780" cmpd="sng">
                <a:noFill/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 rot="20756697">
            <a:off x="6431353" y="3715407"/>
            <a:ext cx="163313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Economical</a:t>
            </a:r>
            <a:endParaRPr lang="en-US" sz="2400" b="1" cap="none" spc="0" dirty="0">
              <a:ln w="17780" cmpd="sng">
                <a:noFill/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 rot="20756697">
            <a:off x="1954449" y="4858407"/>
            <a:ext cx="205255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Environmental</a:t>
            </a:r>
            <a:endParaRPr lang="en-US" sz="2400" b="1" cap="none" spc="0" dirty="0">
              <a:ln w="17780" cmpd="sng">
                <a:noFill/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 rot="20756697">
            <a:off x="6206653" y="5772808"/>
            <a:ext cx="193014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noFill/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Ethical/Moral</a:t>
            </a:r>
            <a:endParaRPr lang="en-US" sz="2400" b="1" cap="none" spc="0" dirty="0">
              <a:ln w="17780" cmpd="sng">
                <a:noFill/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16017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Section 1-1</a:t>
            </a:r>
            <a:endParaRPr lang="en-US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4400" y="1066800"/>
            <a:ext cx="23721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Ecology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67200" y="609600"/>
            <a:ext cx="438517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Environmental</a:t>
            </a:r>
          </a:p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Science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5600" y="5105400"/>
            <a:ext cx="32004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Study of how living things interact with their nonliving environment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733800"/>
            <a:ext cx="32004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Study of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the impact of humans on the environment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2600" y="3276600"/>
            <a:ext cx="320040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Has many fields of study that contribute to it: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Biology, Chemistry, Physics, Earth Science, Social Sciences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2514600" y="2590800"/>
            <a:ext cx="3124200" cy="19050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2895600" y="1676400"/>
            <a:ext cx="2133600" cy="19812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6248400" y="2514600"/>
            <a:ext cx="990600" cy="5334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16017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Section 1-1</a:t>
            </a:r>
            <a:endParaRPr lang="en-US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0" y="685800"/>
          <a:ext cx="8458200" cy="5867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4400"/>
                <a:gridCol w="1219200"/>
                <a:gridCol w="1295400"/>
                <a:gridCol w="1219200"/>
              </a:tblGrid>
              <a:tr h="72055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Hunters</a:t>
                      </a:r>
                      <a:r>
                        <a:rPr lang="en-US" baseline="0" dirty="0" smtClean="0"/>
                        <a:t> &amp; Gatherers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Agricultural</a:t>
                      </a:r>
                      <a:r>
                        <a:rPr lang="en-US" baseline="0" dirty="0" smtClean="0"/>
                        <a:t> Revolution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Industrial</a:t>
                      </a:r>
                    </a:p>
                    <a:p>
                      <a:r>
                        <a:rPr lang="en-US" dirty="0" smtClean="0"/>
                        <a:t>Revolution</a:t>
                      </a:r>
                      <a:endParaRPr lang="en-US" dirty="0"/>
                    </a:p>
                  </a:txBody>
                  <a:tcPr/>
                </a:tc>
              </a:tr>
              <a:tr h="514684">
                <a:tc>
                  <a:txBody>
                    <a:bodyPr/>
                    <a:lstStyle/>
                    <a:p>
                      <a:r>
                        <a:rPr lang="en-US" dirty="0" smtClean="0"/>
                        <a:t>Great technological</a:t>
                      </a:r>
                      <a:r>
                        <a:rPr lang="en-US" baseline="0" dirty="0" smtClean="0"/>
                        <a:t> strides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14684">
                <a:tc>
                  <a:txBody>
                    <a:bodyPr/>
                    <a:lstStyle/>
                    <a:p>
                      <a:r>
                        <a:rPr lang="en-US" dirty="0" smtClean="0"/>
                        <a:t>Growth of cities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14684">
                <a:tc>
                  <a:txBody>
                    <a:bodyPr/>
                    <a:lstStyle/>
                    <a:p>
                      <a:r>
                        <a:rPr lang="en-US" dirty="0" smtClean="0"/>
                        <a:t>Overhunting of large mammals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14684">
                <a:tc>
                  <a:txBody>
                    <a:bodyPr/>
                    <a:lstStyle/>
                    <a:p>
                      <a:r>
                        <a:rPr lang="en-US" dirty="0" smtClean="0"/>
                        <a:t>Plants &amp; animals were domesticated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14684">
                <a:tc>
                  <a:txBody>
                    <a:bodyPr/>
                    <a:lstStyle/>
                    <a:p>
                      <a:r>
                        <a:rPr lang="en-US" dirty="0" smtClean="0"/>
                        <a:t>Greatly improved the quality of life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14684">
                <a:tc>
                  <a:txBody>
                    <a:bodyPr/>
                    <a:lstStyle/>
                    <a:p>
                      <a:r>
                        <a:rPr lang="en-US" dirty="0" smtClean="0"/>
                        <a:t>Shift</a:t>
                      </a:r>
                      <a:r>
                        <a:rPr lang="en-US" baseline="0" dirty="0" smtClean="0"/>
                        <a:t> in the use of fossil fuels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14684">
                <a:tc>
                  <a:txBody>
                    <a:bodyPr/>
                    <a:lstStyle/>
                    <a:p>
                      <a:r>
                        <a:rPr lang="en-US" dirty="0" smtClean="0"/>
                        <a:t>Pollution became a problem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14684">
                <a:tc>
                  <a:txBody>
                    <a:bodyPr/>
                    <a:lstStyle/>
                    <a:p>
                      <a:r>
                        <a:rPr lang="en-US" dirty="0" smtClean="0"/>
                        <a:t>When most of today’s </a:t>
                      </a:r>
                      <a:r>
                        <a:rPr lang="en-US" dirty="0" err="1" smtClean="0"/>
                        <a:t>env</a:t>
                      </a:r>
                      <a:r>
                        <a:rPr lang="en-US" dirty="0" smtClean="0"/>
                        <a:t>. problems began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14684">
                <a:tc>
                  <a:txBody>
                    <a:bodyPr/>
                    <a:lstStyle/>
                    <a:p>
                      <a:r>
                        <a:rPr lang="en-US" dirty="0" smtClean="0"/>
                        <a:t>Lived in tribes &amp; used fires to maintain habitats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14684">
                <a:tc>
                  <a:txBody>
                    <a:bodyPr/>
                    <a:lstStyle/>
                    <a:p>
                      <a:r>
                        <a:rPr lang="en-US" dirty="0" smtClean="0"/>
                        <a:t>Human population grew rapidly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miley Face 3"/>
          <p:cNvSpPr/>
          <p:nvPr/>
        </p:nvSpPr>
        <p:spPr>
          <a:xfrm>
            <a:off x="8077200" y="1447800"/>
            <a:ext cx="304800" cy="381000"/>
          </a:xfrm>
          <a:prstGeom prst="smileyFac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iley Face 5"/>
          <p:cNvSpPr/>
          <p:nvPr/>
        </p:nvSpPr>
        <p:spPr>
          <a:xfrm>
            <a:off x="8077200" y="1981200"/>
            <a:ext cx="304800" cy="381000"/>
          </a:xfrm>
          <a:prstGeom prst="smileyFac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iley Face 6"/>
          <p:cNvSpPr/>
          <p:nvPr/>
        </p:nvSpPr>
        <p:spPr>
          <a:xfrm>
            <a:off x="5562600" y="2514600"/>
            <a:ext cx="304800" cy="381000"/>
          </a:xfrm>
          <a:prstGeom prst="smileyFac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iley Face 7"/>
          <p:cNvSpPr/>
          <p:nvPr/>
        </p:nvSpPr>
        <p:spPr>
          <a:xfrm>
            <a:off x="6858000" y="3048000"/>
            <a:ext cx="304800" cy="381000"/>
          </a:xfrm>
          <a:prstGeom prst="smileyFac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iley Face 8"/>
          <p:cNvSpPr/>
          <p:nvPr/>
        </p:nvSpPr>
        <p:spPr>
          <a:xfrm>
            <a:off x="8077200" y="3505200"/>
            <a:ext cx="304800" cy="381000"/>
          </a:xfrm>
          <a:prstGeom prst="smileyFac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iley Face 9"/>
          <p:cNvSpPr/>
          <p:nvPr/>
        </p:nvSpPr>
        <p:spPr>
          <a:xfrm>
            <a:off x="8077200" y="4038600"/>
            <a:ext cx="304800" cy="381000"/>
          </a:xfrm>
          <a:prstGeom prst="smileyFac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iley Face 10"/>
          <p:cNvSpPr/>
          <p:nvPr/>
        </p:nvSpPr>
        <p:spPr>
          <a:xfrm>
            <a:off x="8077200" y="4572000"/>
            <a:ext cx="304800" cy="381000"/>
          </a:xfrm>
          <a:prstGeom prst="smileyFac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iley Face 11"/>
          <p:cNvSpPr/>
          <p:nvPr/>
        </p:nvSpPr>
        <p:spPr>
          <a:xfrm>
            <a:off x="8077200" y="5105400"/>
            <a:ext cx="304800" cy="381000"/>
          </a:xfrm>
          <a:prstGeom prst="smileyFac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iley Face 12"/>
          <p:cNvSpPr/>
          <p:nvPr/>
        </p:nvSpPr>
        <p:spPr>
          <a:xfrm>
            <a:off x="5562600" y="5562600"/>
            <a:ext cx="304800" cy="381000"/>
          </a:xfrm>
          <a:prstGeom prst="smileyFac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iley Face 13"/>
          <p:cNvSpPr/>
          <p:nvPr/>
        </p:nvSpPr>
        <p:spPr>
          <a:xfrm>
            <a:off x="6858000" y="6096000"/>
            <a:ext cx="304800" cy="381000"/>
          </a:xfrm>
          <a:prstGeom prst="smileyFac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iley Face 14"/>
          <p:cNvSpPr/>
          <p:nvPr/>
        </p:nvSpPr>
        <p:spPr>
          <a:xfrm>
            <a:off x="8077200" y="6096000"/>
            <a:ext cx="304800" cy="381000"/>
          </a:xfrm>
          <a:prstGeom prst="smileyFac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16017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Section 1-1</a:t>
            </a:r>
            <a:endParaRPr lang="en-US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762000"/>
            <a:ext cx="738664" cy="4953000"/>
          </a:xfrm>
          <a:prstGeom prst="rect">
            <a:avLst/>
          </a:prstGeom>
          <a:noFill/>
        </p:spPr>
        <p:txBody>
          <a:bodyPr vert="vert270"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10800000" scaled="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Natural</a:t>
            </a:r>
            <a:r>
              <a:rPr lang="en-US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Resources</a:t>
            </a:r>
            <a:endParaRPr lang="en-US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71600" y="1447800"/>
            <a:ext cx="1905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Air</a:t>
            </a:r>
          </a:p>
          <a:p>
            <a:r>
              <a:rPr lang="en-US" sz="2800" dirty="0" smtClean="0"/>
              <a:t>Copper ore</a:t>
            </a:r>
          </a:p>
          <a:p>
            <a:r>
              <a:rPr lang="en-US" sz="2800" dirty="0" smtClean="0"/>
              <a:t>Diamonds</a:t>
            </a:r>
          </a:p>
          <a:p>
            <a:r>
              <a:rPr lang="en-US" sz="2800" dirty="0" smtClean="0"/>
              <a:t>Forests</a:t>
            </a:r>
          </a:p>
          <a:p>
            <a:r>
              <a:rPr lang="en-US" sz="2800" dirty="0" smtClean="0"/>
              <a:t>Minerals</a:t>
            </a:r>
          </a:p>
          <a:p>
            <a:r>
              <a:rPr lang="en-US" sz="2800" dirty="0" smtClean="0"/>
              <a:t>Petroleum</a:t>
            </a:r>
          </a:p>
          <a:p>
            <a:r>
              <a:rPr lang="en-US" sz="2800" dirty="0" smtClean="0"/>
              <a:t>Sunlight</a:t>
            </a:r>
          </a:p>
          <a:p>
            <a:r>
              <a:rPr lang="en-US" sz="2800" dirty="0" smtClean="0"/>
              <a:t>Water</a:t>
            </a:r>
          </a:p>
        </p:txBody>
      </p:sp>
      <p:sp>
        <p:nvSpPr>
          <p:cNvPr id="5" name="Rectangle 4"/>
          <p:cNvSpPr/>
          <p:nvPr/>
        </p:nvSpPr>
        <p:spPr>
          <a:xfrm>
            <a:off x="3657600" y="914400"/>
            <a:ext cx="25530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RENEWABLE</a:t>
            </a:r>
            <a:endParaRPr lang="en-US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57600" y="3429000"/>
            <a:ext cx="347479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NONRENEWABLE</a:t>
            </a:r>
            <a:endParaRPr lang="en-US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152400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Air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4038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Copper ore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010400" y="40386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Diamonds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172200" y="15240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Forests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48006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Minerals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934200" y="48006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Petroleum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648200" y="22860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Sunlight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6400800" y="2362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Water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096000" y="914400"/>
            <a:ext cx="266700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 smtClean="0"/>
              <a:t>Replaced relatively quickly by natural processes</a:t>
            </a:r>
            <a:endParaRPr lang="en-US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7010400" y="3276600"/>
            <a:ext cx="2133600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 smtClean="0"/>
              <a:t>Used up at a much quicker rate than at which they form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16017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Section 1-1</a:t>
            </a:r>
            <a:endParaRPr lang="en-US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066800"/>
            <a:ext cx="800100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Which are biodegradable pollutants?</a:t>
            </a:r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43200" y="2895600"/>
            <a:ext cx="34261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newspaper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48400" y="4495800"/>
            <a:ext cx="20812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plastic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4114800"/>
            <a:ext cx="236250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Human</a:t>
            </a:r>
          </a:p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sewage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2514600" y="2743200"/>
            <a:ext cx="3886200" cy="1447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0" y="4267200"/>
            <a:ext cx="3886200" cy="1447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581400" y="5638800"/>
            <a:ext cx="533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***</a:t>
            </a:r>
            <a:r>
              <a:rPr lang="en-US" sz="2400" b="1" i="1" dirty="0" smtClean="0"/>
              <a:t>are still pollutants if they accumulate more rapidly than they decompose!!!</a:t>
            </a:r>
            <a:endParaRPr lang="en-US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16017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Section 1-1</a:t>
            </a:r>
            <a:endParaRPr lang="en-US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762000"/>
            <a:ext cx="59234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R I B D O V I T I Y E S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676400" y="2362200"/>
            <a:ext cx="56388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85800" y="2743200"/>
            <a:ext cx="7543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i="1" dirty="0" smtClean="0"/>
              <a:t>Number and variety of species in an area</a:t>
            </a:r>
          </a:p>
          <a:p>
            <a:pPr>
              <a:buFont typeface="Arial" pitchFamily="34" charset="0"/>
              <a:buChar char="•"/>
            </a:pPr>
            <a:r>
              <a:rPr lang="en-US" sz="2800" i="1" dirty="0" smtClean="0"/>
              <a:t>Important because humans depend on it for food and oxygen, among other things</a:t>
            </a:r>
            <a:endParaRPr lang="en-US" sz="2800" i="1" dirty="0"/>
          </a:p>
        </p:txBody>
      </p:sp>
      <p:pic>
        <p:nvPicPr>
          <p:cNvPr id="1026" name="Picture 2" descr="http://threexthree.files.wordpress.com/2008/09/kermit-the-fr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396706"/>
            <a:ext cx="1524000" cy="1004094"/>
          </a:xfrm>
          <a:prstGeom prst="rect">
            <a:avLst/>
          </a:prstGeom>
          <a:noFill/>
        </p:spPr>
      </p:pic>
      <p:pic>
        <p:nvPicPr>
          <p:cNvPr id="1028" name="Picture 4" descr="http://www.casarioblanco.com/poison-dart-fro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5486400"/>
            <a:ext cx="1765300" cy="1158285"/>
          </a:xfrm>
          <a:prstGeom prst="rect">
            <a:avLst/>
          </a:prstGeom>
          <a:noFill/>
        </p:spPr>
      </p:pic>
      <p:pic>
        <p:nvPicPr>
          <p:cNvPr id="1030" name="Picture 6" descr="http://static.howstuffworks.com/gif/frog-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5410200"/>
            <a:ext cx="1371600" cy="1032129"/>
          </a:xfrm>
          <a:prstGeom prst="rect">
            <a:avLst/>
          </a:prstGeom>
          <a:noFill/>
        </p:spPr>
      </p:pic>
      <p:pic>
        <p:nvPicPr>
          <p:cNvPr id="1032" name="Picture 8" descr="http://www.jmgkids.us/media/oak_tre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5638800"/>
            <a:ext cx="1219200" cy="1219200"/>
          </a:xfrm>
          <a:prstGeom prst="rect">
            <a:avLst/>
          </a:prstGeom>
          <a:noFill/>
        </p:spPr>
      </p:pic>
      <p:pic>
        <p:nvPicPr>
          <p:cNvPr id="1034" name="Picture 10" descr="http://susty.com/image/spotted-owl-strix-occidentalis-perched-on-mossy-branch-facing-brown-white-feathers-plumage-eyes-beak-wings-head-green-forest-leaves-species-spotlight-photo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11739" y="1905000"/>
            <a:ext cx="1132261" cy="1539875"/>
          </a:xfrm>
          <a:prstGeom prst="rect">
            <a:avLst/>
          </a:prstGeom>
          <a:noFill/>
        </p:spPr>
      </p:pic>
      <p:pic>
        <p:nvPicPr>
          <p:cNvPr id="1036" name="Picture 12" descr="http://scienceblogs.com/clock/upload/2007/02/copperhead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91200" y="3733800"/>
            <a:ext cx="1520825" cy="1520825"/>
          </a:xfrm>
          <a:prstGeom prst="rect">
            <a:avLst/>
          </a:prstGeom>
          <a:noFill/>
        </p:spPr>
      </p:pic>
      <p:pic>
        <p:nvPicPr>
          <p:cNvPr id="1038" name="Picture 14" descr="http://www.kscience.co.uk/as/module1/pictures/bacteria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" y="4191000"/>
            <a:ext cx="1344192" cy="1111250"/>
          </a:xfrm>
          <a:prstGeom prst="rect">
            <a:avLst/>
          </a:prstGeom>
          <a:noFill/>
        </p:spPr>
      </p:pic>
      <p:pic>
        <p:nvPicPr>
          <p:cNvPr id="1040" name="Picture 16" descr="http://3.bp.blogspot.com/_bU9nYBZXrUk/SW9FkgVnvCI/AAAAAAAAAAM/2YU8NWJGxN0/s320/feeny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620000" y="3810000"/>
            <a:ext cx="1035177" cy="1485900"/>
          </a:xfrm>
          <a:prstGeom prst="rect">
            <a:avLst/>
          </a:prstGeom>
          <a:noFill/>
        </p:spPr>
      </p:pic>
      <p:pic>
        <p:nvPicPr>
          <p:cNvPr id="1042" name="Picture 18" descr="http://share.triangle.com/sites/share-uda.triangle.com/files/images/Cone%20Flowers.preview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67200" y="5334000"/>
            <a:ext cx="1612900" cy="1266298"/>
          </a:xfrm>
          <a:prstGeom prst="rect">
            <a:avLst/>
          </a:prstGeom>
          <a:noFill/>
        </p:spPr>
      </p:pic>
      <p:pic>
        <p:nvPicPr>
          <p:cNvPr id="1044" name="Picture 20" descr="http://www.geocities.com/norstar_k9/White_German_Shepherd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286000" y="4114800"/>
            <a:ext cx="1752600" cy="1252296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2362200" y="1447800"/>
            <a:ext cx="418864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BIODIVERSITY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16017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Section 1-2</a:t>
            </a:r>
            <a:endParaRPr lang="en-US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1066800"/>
            <a:ext cx="73416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Tragedy of the Commons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057400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Illustrates the struggle between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____________________ and _____________________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838200" y="2438400"/>
            <a:ext cx="32960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individuals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38800" y="2438400"/>
            <a:ext cx="22045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society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9458" name="Picture 2" descr="http://www.whatsitsgalore.com/art/tri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505200"/>
            <a:ext cx="2222500" cy="2149631"/>
          </a:xfrm>
          <a:prstGeom prst="rect">
            <a:avLst/>
          </a:prstGeom>
          <a:noFill/>
        </p:spPr>
      </p:pic>
      <p:pic>
        <p:nvPicPr>
          <p:cNvPr id="19460" name="Picture 4" descr="http://www.ruggedelegantliving.com/a/images/Gilligans.Island.Cr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3505200"/>
            <a:ext cx="2367772" cy="2597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16017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Section 1-2</a:t>
            </a:r>
            <a:endParaRPr lang="en-US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482" name="Picture 2" descr="http://1.bp.blogspot.com/_THosNXNQORw/SlJnjI_EYSI/AAAAAAAAHxM/GCkJ0JYruCQ/s400/o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95400"/>
            <a:ext cx="2971800" cy="2488882"/>
          </a:xfrm>
          <a:prstGeom prst="rect">
            <a:avLst/>
          </a:prstGeom>
          <a:noFill/>
        </p:spPr>
      </p:pic>
      <p:sp>
        <p:nvSpPr>
          <p:cNvPr id="4" name="Up Arrow 3"/>
          <p:cNvSpPr/>
          <p:nvPr/>
        </p:nvSpPr>
        <p:spPr>
          <a:xfrm>
            <a:off x="3581400" y="1447800"/>
            <a:ext cx="838200" cy="1752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484" name="Picture 4" descr="http://therawfeed.com/pix/black_friday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886200"/>
            <a:ext cx="3124200" cy="20699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05200" y="4343400"/>
            <a:ext cx="129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Remains</a:t>
            </a:r>
          </a:p>
          <a:p>
            <a:r>
              <a:rPr lang="en-US" sz="2400" i="1" dirty="0" smtClean="0"/>
              <a:t>the same</a:t>
            </a:r>
            <a:endParaRPr lang="en-US" sz="2400" i="1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724400" y="2209800"/>
            <a:ext cx="16002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800600" y="4114800"/>
            <a:ext cx="16002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6" name="Picture 6" descr="http://www.dreamstime.com/dollar-sign-clipart-profits-up-thumb218427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1981200"/>
            <a:ext cx="2409825" cy="333375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762000" y="1828800"/>
            <a:ext cx="20201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supply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76800"/>
            <a:ext cx="25058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demand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16017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Section 1-2</a:t>
            </a:r>
            <a:endParaRPr lang="en-US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914400"/>
            <a:ext cx="5105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00B050"/>
                </a:solidFill>
              </a:rPr>
              <a:t>Amount of land &amp; ocean need to support one person</a:t>
            </a:r>
            <a:endParaRPr lang="en-US" sz="3200" b="1" i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://www.topnews.in/files/carbon-footprin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52400"/>
            <a:ext cx="3733800" cy="475800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791200" y="1219200"/>
            <a:ext cx="3075009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Ecological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Footprint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200400" y="1905000"/>
            <a:ext cx="2133600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4800" y="2362200"/>
            <a:ext cx="3886200" cy="4226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US" sz="2800" dirty="0" smtClean="0"/>
              <a:t>Developed countries</a:t>
            </a:r>
          </a:p>
          <a:p>
            <a:pPr>
              <a:lnSpc>
                <a:spcPct val="250000"/>
              </a:lnSpc>
            </a:pPr>
            <a:r>
              <a:rPr lang="en-US" sz="2800" dirty="0" smtClean="0"/>
              <a:t>Developing countries</a:t>
            </a:r>
          </a:p>
          <a:p>
            <a:pPr>
              <a:lnSpc>
                <a:spcPct val="250000"/>
              </a:lnSpc>
            </a:pPr>
            <a:r>
              <a:rPr lang="en-US" sz="2800" dirty="0" smtClean="0"/>
              <a:t>Ethiopia</a:t>
            </a:r>
          </a:p>
          <a:p>
            <a:pPr>
              <a:lnSpc>
                <a:spcPct val="250000"/>
              </a:lnSpc>
            </a:pPr>
            <a:r>
              <a:rPr lang="en-US" sz="2800" dirty="0" smtClean="0"/>
              <a:t>United States</a:t>
            </a:r>
            <a:endParaRPr lang="en-US" sz="2800" dirty="0"/>
          </a:p>
        </p:txBody>
      </p:sp>
      <p:pic>
        <p:nvPicPr>
          <p:cNvPr id="1028" name="Picture 4" descr="http://www.topnews.in/files/carbon-footprin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2438400"/>
            <a:ext cx="1081334" cy="1377950"/>
          </a:xfrm>
          <a:prstGeom prst="rect">
            <a:avLst/>
          </a:prstGeom>
          <a:noFill/>
        </p:spPr>
      </p:pic>
      <p:pic>
        <p:nvPicPr>
          <p:cNvPr id="10" name="Picture 4" descr="http://www.topnews.in/files/carbon-footprin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3962400"/>
            <a:ext cx="381000" cy="485510"/>
          </a:xfrm>
          <a:prstGeom prst="rect">
            <a:avLst/>
          </a:prstGeom>
          <a:noFill/>
        </p:spPr>
      </p:pic>
      <p:pic>
        <p:nvPicPr>
          <p:cNvPr id="11" name="Picture 4" descr="http://www.topnews.in/files/carbon-footprin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5480050"/>
            <a:ext cx="1081334" cy="1377950"/>
          </a:xfrm>
          <a:prstGeom prst="rect">
            <a:avLst/>
          </a:prstGeom>
          <a:noFill/>
        </p:spPr>
      </p:pic>
      <p:pic>
        <p:nvPicPr>
          <p:cNvPr id="12" name="Picture 4" descr="http://www.topnews.in/files/carbon-footprin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4876800"/>
            <a:ext cx="381000" cy="485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342</Words>
  <Application>Microsoft Office PowerPoint</Application>
  <PresentationFormat>On-screen Show (4:3)</PresentationFormat>
  <Paragraphs>100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Chapters 1 &amp; 2 Review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Chapters 1 &amp; 2 Review</dc:title>
  <dc:creator>Jason</dc:creator>
  <cp:lastModifiedBy>Jason</cp:lastModifiedBy>
  <cp:revision>27</cp:revision>
  <dcterms:created xsi:type="dcterms:W3CDTF">2009-09-23T00:21:55Z</dcterms:created>
  <dcterms:modified xsi:type="dcterms:W3CDTF">2009-09-23T03:02:55Z</dcterms:modified>
</cp:coreProperties>
</file>